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874" r:id="rId2"/>
  </p:sldMasterIdLst>
  <p:sldIdLst>
    <p:sldId id="340" r:id="rId3"/>
    <p:sldId id="344" r:id="rId4"/>
    <p:sldId id="346" r:id="rId5"/>
    <p:sldId id="367" r:id="rId6"/>
    <p:sldId id="348" r:id="rId7"/>
    <p:sldId id="350" r:id="rId8"/>
    <p:sldId id="353" r:id="rId9"/>
    <p:sldId id="354" r:id="rId10"/>
    <p:sldId id="365" r:id="rId1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707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498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42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C1CF4A-BFCE-4F55-BAF5-E42AEC4E6B1C}" type="datetimeFigureOut">
              <a:rPr lang="ru-RU"/>
              <a:pPr>
                <a:defRPr/>
              </a:pPr>
              <a:t>10.10.2023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859333-02B9-4B74-A1D3-D87BED181E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BF2370-D24F-4584-BCB0-6360341F2720}" type="datetimeFigureOut">
              <a:rPr lang="ru-RU"/>
              <a:pPr>
                <a:defRPr/>
              </a:pPr>
              <a:t>10.10.2023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1011CB-23E1-4810-8A01-ED7CFC60A3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E427B7-9650-4D1F-B741-DC2F0389182A}" type="datetimeFigureOut">
              <a:rPr lang="ru-RU"/>
              <a:pPr>
                <a:defRPr/>
              </a:pPr>
              <a:t>10.10.2023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6CE1C6-098C-4C42-8858-6A7C96F39D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6" descr="1d4a4b54241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780F0F-F910-438B-8B82-20B5ED094DA7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10.10.2023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41223E0-5287-44F8-8210-7C177E341219}" type="slidenum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47194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CA1493-9EE6-45A1-B556-697484377E6E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10.10.2023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2FC2868-37C6-4E31-9617-60C78A89EA76}" type="slidenum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61840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49D7FA-196E-45EB-916A-24896E81BFE3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10.10.2023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2A02C5C-4FCD-49E2-997F-B02CD547307A}" type="slidenum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31366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E923F6-552D-4A9F-B615-DCD1AF474307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10.10.2023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127CD6F-3D34-4766-BBAA-D9578D4FE7B9}" type="slidenum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46751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95C2CA-E8F6-4F75-957C-C645F66D55C7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10.10.2023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E3055ED-C329-4986-94A8-42F70492B18C}" type="slidenum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29362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0C486F-B2A6-4899-82FA-03A05E2F0D08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10.10.2023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34E496E-767A-4BD4-AD87-354421EC41BF}" type="slidenum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355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6E1E22-DAE0-4C73-8EEA-3050468AC0E6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10.10.2023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43A79B8-E2CA-45D8-8A2F-AF122BDB8340}" type="slidenum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93816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47226C-F20B-4CA4-A3E8-981AF9C79B85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10.10.2023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B5F310-76B6-4135-8B16-D2877C947AEC}" type="slidenum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27910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522A34-165D-4B8B-ACD7-88942247E258}" type="datetimeFigureOut">
              <a:rPr lang="ru-RU"/>
              <a:pPr>
                <a:defRPr/>
              </a:pPr>
              <a:t>10.10.2023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0118FA-8130-4BC2-9F62-680128D801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F60523-6CFE-42DE-A667-023E84E86938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10.10.2023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FE58E86-820A-44DE-8931-E837BCD4547A}" type="slidenum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83665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3F7B5B-3961-4931-8EE4-EE10AFF256CB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10.10.2023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5BAFE2A-AA47-44FA-A346-7F9C6CCF6FDB}" type="slidenum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146394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BA9DBF-11AA-4072-A689-33725C9AC658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10.10.2023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08E5326-E155-4834-9EEB-015D795ED378}" type="slidenum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58754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D20384-984F-4B6A-9797-80D11B247333}" type="datetimeFigureOut">
              <a:rPr lang="ru-RU"/>
              <a:pPr>
                <a:defRPr/>
              </a:pPr>
              <a:t>10.10.2023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559A86-77DF-4578-B9FF-D6C9343972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6E572B-F291-4D1C-B631-97340089014B}" type="datetimeFigureOut">
              <a:rPr lang="ru-RU"/>
              <a:pPr>
                <a:defRPr/>
              </a:pPr>
              <a:t>10.10.2023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49831B-C488-4502-950E-B208165311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4A837B-19CA-4FEF-AA76-C8004E61FA96}" type="datetimeFigureOut">
              <a:rPr lang="ru-RU"/>
              <a:pPr>
                <a:defRPr/>
              </a:pPr>
              <a:t>10.10.2023</a:t>
            </a:fld>
            <a:endParaRPr lang="ru-RU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4290A1-01D2-415F-8733-FC55591303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5D7A0C-85C7-40D8-957A-E65AE151C57B}" type="datetimeFigureOut">
              <a:rPr lang="ru-RU"/>
              <a:pPr>
                <a:defRPr/>
              </a:pPr>
              <a:t>10.10.2023</a:t>
            </a:fld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E13D51-AB17-4BDE-8FE6-4BA19889E8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743576-6387-4172-A773-4968F04E60DB}" type="datetimeFigureOut">
              <a:rPr lang="ru-RU"/>
              <a:pPr>
                <a:defRPr/>
              </a:pPr>
              <a:t>10.10.2023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770FF1-85BA-4AFC-949B-B6577823E6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D91CAE-CE06-4819-9120-C2A6367060AD}" type="datetimeFigureOut">
              <a:rPr lang="ru-RU"/>
              <a:pPr>
                <a:defRPr/>
              </a:pPr>
              <a:t>10.10.2023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F40515-2198-4A80-9E6E-828BF101E0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13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ый треугольник 14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олилиния 15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16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0D99E1-C117-478E-BD0A-86B143B03E11}" type="datetimeFigureOut">
              <a:rPr lang="ru-RU"/>
              <a:pPr>
                <a:defRPr/>
              </a:pPr>
              <a:t>10.10.2023</a:t>
            </a:fld>
            <a:endParaRPr lang="ru-RU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5F818D-9284-46B5-A67C-412A47DE9D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AEA7485-642F-42E0-978B-D9B801CFACA5}" type="datetimeFigureOut">
              <a:rPr lang="ru-RU"/>
              <a:pPr>
                <a:defRPr/>
              </a:pPr>
              <a:t>10.10.2023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705A42F-900C-4B78-B0FA-3856D54083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033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9" r:id="rId1"/>
    <p:sldLayoutId id="2147483840" r:id="rId2"/>
    <p:sldLayoutId id="2147483841" r:id="rId3"/>
    <p:sldLayoutId id="2147483842" r:id="rId4"/>
    <p:sldLayoutId id="2147483843" r:id="rId5"/>
    <p:sldLayoutId id="2147483844" r:id="rId6"/>
    <p:sldLayoutId id="2147483845" r:id="rId7"/>
    <p:sldLayoutId id="2147483846" r:id="rId8"/>
    <p:sldLayoutId id="2147483847" r:id="rId9"/>
    <p:sldLayoutId id="2147483848" r:id="rId10"/>
    <p:sldLayoutId id="214748384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7766D8-7C33-4EA5-B109-E5EDDB5DB098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10.10.2023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A4FAD27-5EC3-48ED-9A1A-39D680DDF409}" type="slidenum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6701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5" r:id="rId1"/>
    <p:sldLayoutId id="2147483876" r:id="rId2"/>
    <p:sldLayoutId id="2147483877" r:id="rId3"/>
    <p:sldLayoutId id="2147483878" r:id="rId4"/>
    <p:sldLayoutId id="2147483879" r:id="rId5"/>
    <p:sldLayoutId id="2147483880" r:id="rId6"/>
    <p:sldLayoutId id="2147483881" r:id="rId7"/>
    <p:sldLayoutId id="2147483882" r:id="rId8"/>
    <p:sldLayoutId id="2147483883" r:id="rId9"/>
    <p:sldLayoutId id="2147483884" r:id="rId10"/>
    <p:sldLayoutId id="214748388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gif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g"/><Relationship Id="rId4" Type="http://schemas.openxmlformats.org/officeDocument/2006/relationships/image" Target="../media/image11.jpeg"/><Relationship Id="rId9" Type="http://schemas.openxmlformats.org/officeDocument/2006/relationships/image" Target="../media/image5.gi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6.jpeg"/><Relationship Id="rId7" Type="http://schemas.openxmlformats.org/officeDocument/2006/relationships/image" Target="../media/image19.jpeg"/><Relationship Id="rId2" Type="http://schemas.openxmlformats.org/officeDocument/2006/relationships/hyperlink" Target="https://melkie.net/wp-content/uploads/2018/02/instrumenty-v-muzykalnom-ugolke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5.gif"/><Relationship Id="rId4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5.gif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7" Type="http://schemas.openxmlformats.org/officeDocument/2006/relationships/image" Target="../media/image5.gif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7" Type="http://schemas.openxmlformats.org/officeDocument/2006/relationships/image" Target="../media/image35.jp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g"/><Relationship Id="rId5" Type="http://schemas.openxmlformats.org/officeDocument/2006/relationships/image" Target="../media/image33.jpeg"/><Relationship Id="rId4" Type="http://schemas.openxmlformats.org/officeDocument/2006/relationships/image" Target="../media/image3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31640" y="874455"/>
            <a:ext cx="7000875" cy="255454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Консультация</a:t>
            </a:r>
          </a:p>
          <a:p>
            <a:pPr algn="ctr">
              <a:defRPr/>
            </a:pPr>
            <a:r>
              <a:rPr lang="ru-RU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«Роль воспитателя в развитии самостоятельной музыкальной деятельности»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214810" y="4500570"/>
            <a:ext cx="4572000" cy="184665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Презентацию подготовил:</a:t>
            </a:r>
          </a:p>
          <a:p>
            <a:pPr algn="ctr"/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музыкальный руководитель:</a:t>
            </a:r>
          </a:p>
          <a:p>
            <a:pPr algn="ctr"/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Стрельникова Юлия Леонидовна</a:t>
            </a:r>
          </a:p>
          <a:p>
            <a:pPr algn="ctr"/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МБДОУ «Малышок»</a:t>
            </a:r>
          </a:p>
          <a:p>
            <a:pPr algn="ctr"/>
            <a:r>
              <a:rPr lang="ru-RU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с.Доброе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Добровского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муниципального</a:t>
            </a:r>
          </a:p>
          <a:p>
            <a:pPr algn="ctr"/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района Липецкой области</a:t>
            </a:r>
          </a:p>
        </p:txBody>
      </p:sp>
      <p:pic>
        <p:nvPicPr>
          <p:cNvPr id="5" name="Содержимое 4" descr="66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245550">
            <a:off x="-458130" y="4245095"/>
            <a:ext cx="5279098" cy="2059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ChangeArrowheads="1"/>
          </p:cNvSpPr>
          <p:nvPr/>
        </p:nvSpPr>
        <p:spPr bwMode="auto">
          <a:xfrm>
            <a:off x="785813" y="3057852"/>
            <a:ext cx="792956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defRPr/>
            </a:pPr>
            <a:r>
              <a:rPr lang="ru-RU" sz="2800" b="1" dirty="0">
                <a:solidFill>
                  <a:srgbClr val="0D0D0D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  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51520" y="188640"/>
            <a:ext cx="87129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</a:t>
            </a:r>
            <a:endParaRPr lang="ru-RU" sz="2800" dirty="0">
              <a:solidFill>
                <a:schemeClr val="tx2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7543" y="332656"/>
            <a:ext cx="824783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spcBef>
                <a:spcPts val="275"/>
              </a:spcBef>
              <a:spcAft>
                <a:spcPts val="545"/>
              </a:spcAft>
            </a:pPr>
            <a:r>
              <a:rPr lang="ru-RU" sz="24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Роль воспитателя – побуждать детей применять навыки, полученные на музыкальных занятиях в повседневной жизни детского сада.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8E7A983-9170-41A1-B29D-0EA56BFB4CF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3496" y="1880542"/>
            <a:ext cx="2374254" cy="3165672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566388B-28A4-4F6A-8FFB-CEC060B04E8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08" y="2276872"/>
            <a:ext cx="2892604" cy="2373013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552E66D-939B-4206-8F0D-16A8D9098E4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6863" y="2276872"/>
            <a:ext cx="3187625" cy="2390719"/>
          </a:xfrm>
          <a:prstGeom prst="rect">
            <a:avLst/>
          </a:prstGeom>
        </p:spPr>
      </p:pic>
      <p:pic>
        <p:nvPicPr>
          <p:cNvPr id="8" name="Содержимое 4" descr="66.gif">
            <a:extLst>
              <a:ext uri="{FF2B5EF4-FFF2-40B4-BE49-F238E27FC236}">
                <a16:creationId xmlns:a16="http://schemas.microsoft.com/office/drawing/2014/main" id="{09632CF3-98C6-4701-8C52-18902F3FD79B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51720" y="5046214"/>
            <a:ext cx="5599546" cy="18117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"/>
          <p:cNvSpPr>
            <a:spLocks noChangeArrowheads="1"/>
          </p:cNvSpPr>
          <p:nvPr/>
        </p:nvSpPr>
        <p:spPr bwMode="auto">
          <a:xfrm>
            <a:off x="107504" y="2988898"/>
            <a:ext cx="889248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lvl="0" algn="just">
              <a:spcBef>
                <a:spcPts val="250"/>
              </a:spcBef>
              <a:spcAft>
                <a:spcPts val="0"/>
              </a:spcAft>
              <a:buClr>
                <a:srgbClr val="0BD0D9"/>
              </a:buClr>
              <a:buSzPct val="95000"/>
            </a:pPr>
            <a:r>
              <a:rPr lang="ru-RU" sz="2800" dirty="0">
                <a:solidFill>
                  <a:prstClr val="black"/>
                </a:solidFill>
                <a:latin typeface="Constantia"/>
              </a:rPr>
              <a:t> </a:t>
            </a:r>
            <a:endParaRPr lang="ru-RU" sz="32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D735C53-DC01-4272-B226-CF6C92515A79}"/>
              </a:ext>
            </a:extLst>
          </p:cNvPr>
          <p:cNvSpPr txBox="1"/>
          <p:nvPr/>
        </p:nvSpPr>
        <p:spPr>
          <a:xfrm>
            <a:off x="1043608" y="0"/>
            <a:ext cx="756084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Для развития самостоятельной музыкальной деятельности детей в группе должны быть оборудованы «музыкальные уголки»</a:t>
            </a:r>
            <a:endParaRPr lang="ru-RU" sz="2400" b="1" dirty="0">
              <a:solidFill>
                <a:srgbClr val="0070C0"/>
              </a:solidFill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269D9A4-77B3-494C-A5D1-6D7D61B808F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33" y="1700732"/>
            <a:ext cx="2808312" cy="2106233"/>
          </a:xfrm>
          <a:prstGeom prst="rect">
            <a:avLst/>
          </a:prstGeom>
        </p:spPr>
      </p:pic>
      <p:pic>
        <p:nvPicPr>
          <p:cNvPr id="8" name="Объект 8">
            <a:extLst>
              <a:ext uri="{FF2B5EF4-FFF2-40B4-BE49-F238E27FC236}">
                <a16:creationId xmlns:a16="http://schemas.microsoft.com/office/drawing/2014/main" id="{5A641694-665D-4E60-9BDA-5A508AD87AE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0973" y="4005064"/>
            <a:ext cx="2373840" cy="2188751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746BF9D-6719-423E-93A1-AF2900909FF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4855" y="1718815"/>
            <a:ext cx="2458868" cy="1844151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2390A378-E40B-43B2-8A26-50835FE69B4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64" b="22609"/>
          <a:stretch/>
        </p:blipFill>
        <p:spPr>
          <a:xfrm>
            <a:off x="162946" y="4181101"/>
            <a:ext cx="2592288" cy="2493347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3FFC2628-EEBB-421A-B916-3C0E3CB5D420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06" t="17924" r="29593" b="3164"/>
          <a:stretch/>
        </p:blipFill>
        <p:spPr>
          <a:xfrm>
            <a:off x="5599720" y="4348351"/>
            <a:ext cx="1731490" cy="2493347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A46A41A7-5AC6-402C-AC91-FC148A7BC49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2533" y="1659126"/>
            <a:ext cx="1690755" cy="5213272"/>
          </a:xfrm>
          <a:prstGeom prst="rect">
            <a:avLst/>
          </a:prstGeom>
        </p:spPr>
      </p:pic>
      <p:pic>
        <p:nvPicPr>
          <p:cNvPr id="14" name="Объект 3">
            <a:extLst>
              <a:ext uri="{FF2B5EF4-FFF2-40B4-BE49-F238E27FC236}">
                <a16:creationId xmlns:a16="http://schemas.microsoft.com/office/drawing/2014/main" id="{6D715054-B803-43CF-AFD4-F9C5A5261353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98" t="13211" r="20639" b="-498"/>
          <a:stretch/>
        </p:blipFill>
        <p:spPr>
          <a:xfrm>
            <a:off x="5785789" y="1200328"/>
            <a:ext cx="1321005" cy="2881127"/>
          </a:xfrm>
          <a:prstGeom prst="rect">
            <a:avLst/>
          </a:prstGeom>
        </p:spPr>
      </p:pic>
      <p:pic>
        <p:nvPicPr>
          <p:cNvPr id="15" name="Содержимое 4" descr="66.gif">
            <a:extLst>
              <a:ext uri="{FF2B5EF4-FFF2-40B4-BE49-F238E27FC236}">
                <a16:creationId xmlns:a16="http://schemas.microsoft.com/office/drawing/2014/main" id="{85377A2D-1A2F-4C00-924D-E0B28FA7B0A5}"/>
              </a:ext>
            </a:extLst>
          </p:cNvPr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1700527">
            <a:off x="55706" y="550069"/>
            <a:ext cx="2182114" cy="101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Содержимое 4" descr="66.gif">
            <a:extLst>
              <a:ext uri="{FF2B5EF4-FFF2-40B4-BE49-F238E27FC236}">
                <a16:creationId xmlns:a16="http://schemas.microsoft.com/office/drawing/2014/main" id="{35BE4B20-AC5A-4D0B-B630-3131A5CC18F5}"/>
              </a:ext>
            </a:extLst>
          </p:cNvPr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18892424">
            <a:off x="7638195" y="514081"/>
            <a:ext cx="1487474" cy="688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newsflash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C0E7654-3F96-4CF5-A25D-07822B9E1C5F}"/>
              </a:ext>
            </a:extLst>
          </p:cNvPr>
          <p:cNvSpPr txBox="1"/>
          <p:nvPr/>
        </p:nvSpPr>
        <p:spPr>
          <a:xfrm>
            <a:off x="168146" y="-99392"/>
            <a:ext cx="8784976" cy="13396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540385" algn="ctr"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Оформление музыкальных уголков для детей раннего и младшего дошкольного возраста должно быть сюжетным, а для детей старшего – иметь дидактическую направленность.</a:t>
            </a:r>
            <a:endParaRPr lang="ru-RU" sz="2400" b="1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Инструменты в музыкальном уголке">
            <a:hlinkClick r:id="rId2"/>
            <a:extLst>
              <a:ext uri="{FF2B5EF4-FFF2-40B4-BE49-F238E27FC236}">
                <a16:creationId xmlns:a16="http://schemas.microsoft.com/office/drawing/2014/main" id="{4FEE8880-F0E6-4D6A-ABA1-6B76C9C4D7EF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146" y="1263324"/>
            <a:ext cx="2736304" cy="296140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Объект 6" descr="https://melkie.net/wp-content/uploads/2018/02/ugolok-teatr-i-muzyka-600x450.jpg">
            <a:extLst>
              <a:ext uri="{FF2B5EF4-FFF2-40B4-BE49-F238E27FC236}">
                <a16:creationId xmlns:a16="http://schemas.microsoft.com/office/drawing/2014/main" id="{2A835E03-9D4D-4B43-A3EB-38C74271BD49}"/>
              </a:ext>
            </a:extLst>
          </p:cNvPr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9648" y="1394452"/>
            <a:ext cx="3240360" cy="246659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Содержимое 4" descr="66.gif">
            <a:extLst>
              <a:ext uri="{FF2B5EF4-FFF2-40B4-BE49-F238E27FC236}">
                <a16:creationId xmlns:a16="http://schemas.microsoft.com/office/drawing/2014/main" id="{6427CA4B-050C-49B3-BBDF-7B931224CAD6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1443977">
            <a:off x="6644400" y="1181519"/>
            <a:ext cx="2264402" cy="811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s://melkie.net/wp-content/uploads/2018/02/kukly-na-polke-v-muzykalnom-ugolke.jpg">
            <a:extLst>
              <a:ext uri="{FF2B5EF4-FFF2-40B4-BE49-F238E27FC236}">
                <a16:creationId xmlns:a16="http://schemas.microsoft.com/office/drawing/2014/main" id="{9D303F89-565C-40CC-A1D7-9C4070333794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348618"/>
            <a:ext cx="3456384" cy="2270094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Объект 6" descr="https://melkie.net/wp-content/uploads/2018/02/kukolki-krasnye-shapochki-600x450.jpg">
            <a:extLst>
              <a:ext uri="{FF2B5EF4-FFF2-40B4-BE49-F238E27FC236}">
                <a16:creationId xmlns:a16="http://schemas.microsoft.com/office/drawing/2014/main" id="{F9EFDCED-703D-460E-8C02-17D64F9DF23D}"/>
              </a:ext>
            </a:extLst>
          </p:cNvPr>
          <p:cNvPicPr>
            <a:picLocks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9519" y="4348618"/>
            <a:ext cx="2897082" cy="2310329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https://melkie.net/wp-content/uploads/2018/02/kukla-i-butaforskoe-pianino.jpg">
            <a:extLst>
              <a:ext uri="{FF2B5EF4-FFF2-40B4-BE49-F238E27FC236}">
                <a16:creationId xmlns:a16="http://schemas.microsoft.com/office/drawing/2014/main" id="{944A5FF7-16D6-46B7-A7F5-1675A6DF43A4}"/>
              </a:ext>
            </a:extLst>
          </p:cNvPr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2043637"/>
            <a:ext cx="2591592" cy="21907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360777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CF14AC7B-2958-468A-A2A4-11D470F7D700}"/>
              </a:ext>
            </a:extLst>
          </p:cNvPr>
          <p:cNvSpPr txBox="1"/>
          <p:nvPr/>
        </p:nvSpPr>
        <p:spPr>
          <a:xfrm>
            <a:off x="899592" y="188640"/>
            <a:ext cx="7560840" cy="13285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540385" algn="ctr">
              <a:spcAft>
                <a:spcPts val="1000"/>
              </a:spcAft>
            </a:pPr>
            <a:r>
              <a:rPr lang="ru-RU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Виды самостоятельной  музыкальной деятельности детей в группе:</a:t>
            </a:r>
            <a:endParaRPr lang="ru-RU" sz="2400" b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1.Игра на детских музыкальных инструментах. </a:t>
            </a:r>
            <a:endParaRPr lang="ru-RU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B255362-6BD9-49A7-A70E-D4DCDE933BC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714" y="1524043"/>
            <a:ext cx="2088030" cy="2782421"/>
          </a:xfrm>
          <a:prstGeom prst="rect">
            <a:avLst/>
          </a:prstGeom>
        </p:spPr>
      </p:pic>
      <p:pic>
        <p:nvPicPr>
          <p:cNvPr id="8" name="Объект 7">
            <a:extLst>
              <a:ext uri="{FF2B5EF4-FFF2-40B4-BE49-F238E27FC236}">
                <a16:creationId xmlns:a16="http://schemas.microsoft.com/office/drawing/2014/main" id="{AC4FD850-E8E4-42C8-A017-9A489C1376E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7698" y="4251068"/>
            <a:ext cx="1963725" cy="2418292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492CE95E-7C0C-4A54-8848-D1D10EB1275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97" r="1841"/>
          <a:stretch/>
        </p:blipFill>
        <p:spPr>
          <a:xfrm>
            <a:off x="6804248" y="1628800"/>
            <a:ext cx="1886234" cy="2520280"/>
          </a:xfrm>
          <a:prstGeom prst="rect">
            <a:avLst/>
          </a:prstGeom>
        </p:spPr>
      </p:pic>
      <p:pic>
        <p:nvPicPr>
          <p:cNvPr id="10" name="Объект 3">
            <a:extLst>
              <a:ext uri="{FF2B5EF4-FFF2-40B4-BE49-F238E27FC236}">
                <a16:creationId xmlns:a16="http://schemas.microsoft.com/office/drawing/2014/main" id="{FBAEC9EC-4E5B-4F71-BA2B-EC79411E292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714" y="4422375"/>
            <a:ext cx="2995981" cy="2246985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50560C07-CB2C-47CA-8C69-1BEE3593E71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667" r="3093" b="10010"/>
          <a:stretch/>
        </p:blipFill>
        <p:spPr>
          <a:xfrm>
            <a:off x="5916174" y="4306464"/>
            <a:ext cx="2995981" cy="2362896"/>
          </a:xfrm>
          <a:prstGeom prst="rect">
            <a:avLst/>
          </a:prstGeom>
        </p:spPr>
      </p:pic>
      <p:pic>
        <p:nvPicPr>
          <p:cNvPr id="12" name="Содержимое 4" descr="66.gif">
            <a:extLst>
              <a:ext uri="{FF2B5EF4-FFF2-40B4-BE49-F238E27FC236}">
                <a16:creationId xmlns:a16="http://schemas.microsoft.com/office/drawing/2014/main" id="{2CA3ECD5-6909-45FB-A591-8A8B7A56D90A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723816" y="1909944"/>
            <a:ext cx="3912391" cy="18117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cover dir="ld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6C1C7E41-392F-4188-ABE1-6EBACE25488A}"/>
              </a:ext>
            </a:extLst>
          </p:cNvPr>
          <p:cNvSpPr txBox="1"/>
          <p:nvPr/>
        </p:nvSpPr>
        <p:spPr>
          <a:xfrm>
            <a:off x="2030457" y="931388"/>
            <a:ext cx="4572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2. М</a:t>
            </a:r>
            <a:r>
              <a:rPr lang="ru-RU" sz="24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узыкальная игра</a:t>
            </a:r>
            <a:r>
              <a:rPr lang="ru-RU" sz="1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06E15EF-3809-487F-89D8-995DA5B0788E}"/>
              </a:ext>
            </a:extLst>
          </p:cNvPr>
          <p:cNvSpPr txBox="1"/>
          <p:nvPr/>
        </p:nvSpPr>
        <p:spPr>
          <a:xfrm>
            <a:off x="1003310" y="49815"/>
            <a:ext cx="624644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540385" algn="ctr">
              <a:spcAft>
                <a:spcPts val="1000"/>
              </a:spcAft>
            </a:pPr>
            <a:r>
              <a:rPr lang="ru-RU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Виды самостоятельной  музыкальной деятельности детей в группе:</a:t>
            </a:r>
            <a:endParaRPr lang="ru-RU" sz="2400" b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C2FA3F2D-60CC-435E-A0C2-852A9C924AE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6530" y="4139786"/>
            <a:ext cx="1892942" cy="2523923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5BC420B2-1288-4C76-BCAC-96757466036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9760" r="1973" b="7163"/>
          <a:stretch/>
        </p:blipFill>
        <p:spPr>
          <a:xfrm>
            <a:off x="6682170" y="4342177"/>
            <a:ext cx="2293861" cy="2408818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6B492770-89B8-40C6-81CA-BDD477D6CE7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7937" r="-446"/>
          <a:stretch/>
        </p:blipFill>
        <p:spPr>
          <a:xfrm>
            <a:off x="167969" y="4327540"/>
            <a:ext cx="3581428" cy="2322481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7B031508-D281-4C15-A397-EDF0518AD48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74" r="40981"/>
          <a:stretch/>
        </p:blipFill>
        <p:spPr>
          <a:xfrm>
            <a:off x="112625" y="1728694"/>
            <a:ext cx="2724441" cy="2146529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14ABE473-12DF-4474-A314-BB36F007CEC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537" r="-273"/>
          <a:stretch/>
        </p:blipFill>
        <p:spPr>
          <a:xfrm>
            <a:off x="5759624" y="1587523"/>
            <a:ext cx="3384376" cy="1960877"/>
          </a:xfrm>
          <a:prstGeom prst="rect">
            <a:avLst/>
          </a:prstGeom>
        </p:spPr>
      </p:pic>
      <p:pic>
        <p:nvPicPr>
          <p:cNvPr id="18" name="Содержимое 4" descr="66.gif">
            <a:extLst>
              <a:ext uri="{FF2B5EF4-FFF2-40B4-BE49-F238E27FC236}">
                <a16:creationId xmlns:a16="http://schemas.microsoft.com/office/drawing/2014/main" id="{E7B979DC-3AC6-41CC-96AC-1A034C4F9FF9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2655412">
            <a:off x="2704183" y="2377421"/>
            <a:ext cx="3224549" cy="14932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checker dir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6C1C6F2-716E-4AF2-9DBD-02D6321C94F5}"/>
              </a:ext>
            </a:extLst>
          </p:cNvPr>
          <p:cNvSpPr txBox="1"/>
          <p:nvPr/>
        </p:nvSpPr>
        <p:spPr>
          <a:xfrm>
            <a:off x="1259632" y="780556"/>
            <a:ext cx="597666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3.Музыкально - дидактические игры. </a:t>
            </a:r>
            <a:endParaRPr lang="ru-RU" sz="2400" b="1" dirty="0">
              <a:solidFill>
                <a:srgbClr val="0070C0"/>
              </a:solidFill>
            </a:endParaRPr>
          </a:p>
        </p:txBody>
      </p:sp>
      <p:pic>
        <p:nvPicPr>
          <p:cNvPr id="6" name="Содержимое 4" descr="66.gif">
            <a:extLst>
              <a:ext uri="{FF2B5EF4-FFF2-40B4-BE49-F238E27FC236}">
                <a16:creationId xmlns:a16="http://schemas.microsoft.com/office/drawing/2014/main" id="{8853587B-A5A9-43B0-B4C1-323283624EAF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2045" y="1494618"/>
            <a:ext cx="3834587" cy="21504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D430A0D-3CCB-466B-974D-11FDA5322260}"/>
              </a:ext>
            </a:extLst>
          </p:cNvPr>
          <p:cNvSpPr txBox="1"/>
          <p:nvPr/>
        </p:nvSpPr>
        <p:spPr>
          <a:xfrm>
            <a:off x="827584" y="0"/>
            <a:ext cx="655272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540385" algn="ctr">
              <a:spcAft>
                <a:spcPts val="1000"/>
              </a:spcAft>
            </a:pPr>
            <a:r>
              <a:rPr lang="ru-RU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Виды самостоятельной  музыкальной деятельности детей в группе:</a:t>
            </a:r>
            <a:endParaRPr lang="ru-RU" sz="2400" b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1B002EA-5E09-4885-A86A-C448EF60972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494619"/>
            <a:ext cx="1910612" cy="2547483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553DD052-CE55-4A39-808E-E028B8A952F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888" b="3829"/>
          <a:stretch/>
        </p:blipFill>
        <p:spPr>
          <a:xfrm>
            <a:off x="6315320" y="1726412"/>
            <a:ext cx="2695499" cy="188059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B00A6BC1-F2BC-47D1-ACCD-B59406798C1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1254" y="4149817"/>
            <a:ext cx="3236168" cy="2427126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4E559E4B-E0F7-4C9E-A18A-F6CE63F1A26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32"/>
          <a:stretch/>
        </p:blipFill>
        <p:spPr>
          <a:xfrm>
            <a:off x="6335605" y="4159135"/>
            <a:ext cx="2811597" cy="2251906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47781C06-EC02-41FC-969A-5E746487C350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830" r="-50"/>
          <a:stretch/>
        </p:blipFill>
        <p:spPr>
          <a:xfrm>
            <a:off x="136945" y="4315720"/>
            <a:ext cx="2369475" cy="2095321"/>
          </a:xfrm>
          <a:prstGeom prst="rect">
            <a:avLst/>
          </a:prstGeom>
        </p:spPr>
      </p:pic>
    </p:spTree>
  </p:cSld>
  <p:clrMapOvr>
    <a:masterClrMapping/>
  </p:clrMapOvr>
  <p:transition spd="med">
    <p:split dir="in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://proza.moscow/pics/2015/11/29/18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2996952"/>
            <a:ext cx="4176464" cy="3751491"/>
          </a:xfrm>
          <a:prstGeom prst="rect">
            <a:avLst/>
          </a:prstGeom>
          <a:noFill/>
        </p:spPr>
      </p:pic>
      <p:pic>
        <p:nvPicPr>
          <p:cNvPr id="4" name="Содержимое 4" descr="66.gif">
            <a:extLst>
              <a:ext uri="{FF2B5EF4-FFF2-40B4-BE49-F238E27FC236}">
                <a16:creationId xmlns:a16="http://schemas.microsoft.com/office/drawing/2014/main" id="{6BDAD3FA-1BE3-464A-B584-9E4F81E50D13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710643">
            <a:off x="-107894" y="708987"/>
            <a:ext cx="3655454" cy="21504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84392E7-71F6-4434-8C1C-610808365A3A}"/>
              </a:ext>
            </a:extLst>
          </p:cNvPr>
          <p:cNvSpPr txBox="1"/>
          <p:nvPr/>
        </p:nvSpPr>
        <p:spPr>
          <a:xfrm>
            <a:off x="3476906" y="0"/>
            <a:ext cx="5652120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</a:t>
            </a:r>
            <a:r>
              <a:rPr lang="ru-RU" sz="24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оль воспитателя в развитии самостоятельной музыкальной деятельности детей заключается в том, что он незаметно для ребенка побуждает его проявить активность в различных видах муз. деятельности, создавая благоприятные педагогические условия.</a:t>
            </a:r>
            <a:endParaRPr lang="ru-RU" sz="2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77752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Содержимое 4" descr="66.gif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681201">
            <a:off x="169219" y="4514020"/>
            <a:ext cx="6140451" cy="2395537"/>
          </a:xfrm>
        </p:spPr>
      </p:pic>
      <p:sp>
        <p:nvSpPr>
          <p:cNvPr id="3" name="TextBox 2"/>
          <p:cNvSpPr txBox="1"/>
          <p:nvPr/>
        </p:nvSpPr>
        <p:spPr>
          <a:xfrm>
            <a:off x="467544" y="2636912"/>
            <a:ext cx="7786687" cy="1016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0" b="0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Спасибо </a:t>
            </a:r>
            <a:r>
              <a:rPr kumimoji="0" lang="ru-RU" sz="6000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за</a:t>
            </a:r>
            <a:r>
              <a:rPr kumimoji="0" lang="ru-RU" sz="6000" b="0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внимание! </a:t>
            </a:r>
          </a:p>
        </p:txBody>
      </p:sp>
    </p:spTree>
    <p:extLst>
      <p:ext uri="{BB962C8B-B14F-4D97-AF65-F5344CB8AC3E}">
        <p14:creationId xmlns:p14="http://schemas.microsoft.com/office/powerpoint/2010/main" val="44382091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1205</TotalTime>
  <Words>172</Words>
  <Application>Microsoft Office PowerPoint</Application>
  <PresentationFormat>Экран (4:3)</PresentationFormat>
  <Paragraphs>22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9</vt:i4>
      </vt:variant>
    </vt:vector>
  </HeadingPairs>
  <TitlesOfParts>
    <vt:vector size="16" baseType="lpstr">
      <vt:lpstr>Arial</vt:lpstr>
      <vt:lpstr>Calibri</vt:lpstr>
      <vt:lpstr>Constantia</vt:lpstr>
      <vt:lpstr>Times New Roman</vt:lpstr>
      <vt:lpstr>Wingdings 2</vt:lpstr>
      <vt:lpstr>Поток</vt:lpstr>
      <vt:lpstr>1_Тема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Музыкально-дидактическая игра – как средство развития музыкальных способностей детей дошкольного возраста</dc:title>
  <dc:creator>1</dc:creator>
  <cp:lastModifiedBy>EVM</cp:lastModifiedBy>
  <cp:revision>128</cp:revision>
  <dcterms:created xsi:type="dcterms:W3CDTF">2011-07-15T06:36:28Z</dcterms:created>
  <dcterms:modified xsi:type="dcterms:W3CDTF">2023-10-10T13:58:29Z</dcterms:modified>
</cp:coreProperties>
</file>